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9" r:id="rId3"/>
    <p:sldId id="307" r:id="rId4"/>
    <p:sldId id="289" r:id="rId5"/>
    <p:sldId id="322" r:id="rId6"/>
    <p:sldId id="308" r:id="rId7"/>
    <p:sldId id="304" r:id="rId8"/>
    <p:sldId id="263" r:id="rId9"/>
    <p:sldId id="333" r:id="rId10"/>
    <p:sldId id="330" r:id="rId11"/>
    <p:sldId id="334" r:id="rId12"/>
    <p:sldId id="331" r:id="rId13"/>
    <p:sldId id="332" r:id="rId14"/>
    <p:sldId id="340" r:id="rId15"/>
    <p:sldId id="335" r:id="rId16"/>
    <p:sldId id="336" r:id="rId17"/>
    <p:sldId id="337" r:id="rId18"/>
    <p:sldId id="338" r:id="rId19"/>
    <p:sldId id="339" r:id="rId20"/>
    <p:sldId id="341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0000CC"/>
    <a:srgbClr val="006600"/>
    <a:srgbClr val="800080"/>
    <a:srgbClr val="99FFCC"/>
    <a:srgbClr val="00FFCC"/>
    <a:srgbClr val="385D8A"/>
    <a:srgbClr val="F8F8F8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6.png"/><Relationship Id="rId6" Type="http://schemas.openxmlformats.org/officeDocument/2006/relationships/image" Target="../media/image6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6.png"/><Relationship Id="rId6" Type="http://schemas.openxmlformats.org/officeDocument/2006/relationships/image" Target="../media/image6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371F-5202-4751-BB75-B7B16DF1E6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349F4A2-FD86-4612-8110-938A4E35012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Now: using a congregation member’s laptop to stream services</a:t>
          </a:r>
        </a:p>
      </dgm:t>
    </dgm:pt>
    <dgm:pt modelId="{ACEECAAC-CECE-4A42-9B3D-BC783AC1E96B}" type="parTrans" cxnId="{BF09E5FB-176F-42FA-B927-5DFC6651A0EC}">
      <dgm:prSet/>
      <dgm:spPr/>
      <dgm:t>
        <a:bodyPr/>
        <a:lstStyle/>
        <a:p>
          <a:endParaRPr lang="en-US"/>
        </a:p>
      </dgm:t>
    </dgm:pt>
    <dgm:pt modelId="{0BFD4DBA-E93E-448C-8BE6-F7F075C574E6}" type="sibTrans" cxnId="{BF09E5FB-176F-42FA-B927-5DFC6651A0EC}">
      <dgm:prSet/>
      <dgm:spPr/>
      <dgm:t>
        <a:bodyPr/>
        <a:lstStyle/>
        <a:p>
          <a:endParaRPr lang="en-US"/>
        </a:p>
      </dgm:t>
    </dgm:pt>
    <dgm:pt modelId="{7FF594A9-E1D0-40C7-86FF-E66EA099EFE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Need a laptop with enough power to do video encoding, live streaming, and light video editing</a:t>
          </a:r>
        </a:p>
      </dgm:t>
    </dgm:pt>
    <dgm:pt modelId="{88A401C9-E917-4E31-B359-FADB466F89F6}" type="parTrans" cxnId="{C3FFBFDD-0241-4A39-B0C1-093AE6FFD7B5}">
      <dgm:prSet/>
      <dgm:spPr/>
      <dgm:t>
        <a:bodyPr/>
        <a:lstStyle/>
        <a:p>
          <a:endParaRPr lang="en-US"/>
        </a:p>
      </dgm:t>
    </dgm:pt>
    <dgm:pt modelId="{3483A169-1395-44F0-B583-67225E50BC0E}" type="sibTrans" cxnId="{C3FFBFDD-0241-4A39-B0C1-093AE6FFD7B5}">
      <dgm:prSet/>
      <dgm:spPr/>
      <dgm:t>
        <a:bodyPr/>
        <a:lstStyle/>
        <a:p>
          <a:endParaRPr lang="en-US"/>
        </a:p>
      </dgm:t>
    </dgm:pt>
    <dgm:pt modelId="{9791C88C-BAC4-4F63-8213-F4E6AE5AB2C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Current system is fine, but we’d like to have a dedicated system for use that can be shared and used for other things around the church too</a:t>
          </a:r>
        </a:p>
      </dgm:t>
    </dgm:pt>
    <dgm:pt modelId="{BFD30477-FEA0-47CC-AA4B-60DFEDAFFC96}" type="parTrans" cxnId="{37C443E1-5EB7-4200-A09B-CCC34BA0DAD0}">
      <dgm:prSet/>
      <dgm:spPr/>
      <dgm:t>
        <a:bodyPr/>
        <a:lstStyle/>
        <a:p>
          <a:endParaRPr lang="en-US"/>
        </a:p>
      </dgm:t>
    </dgm:pt>
    <dgm:pt modelId="{8CEAD167-9EF7-4ABC-BA70-366D42433FA7}" type="sibTrans" cxnId="{37C443E1-5EB7-4200-A09B-CCC34BA0DAD0}">
      <dgm:prSet/>
      <dgm:spPr/>
      <dgm:t>
        <a:bodyPr/>
        <a:lstStyle/>
        <a:p>
          <a:endParaRPr lang="en-US"/>
        </a:p>
      </dgm:t>
    </dgm:pt>
    <dgm:pt modelId="{74DD6DA1-5A98-435C-BB2E-36474B92F0E5}" type="pres">
      <dgm:prSet presAssocID="{9D9C371F-5202-4751-BB75-B7B16DF1E6E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033D65-1949-422C-89B8-7844A7B89149}" type="pres">
      <dgm:prSet presAssocID="{3349F4A2-FD86-4612-8110-938A4E350124}" presName="compNode" presStyleCnt="0"/>
      <dgm:spPr/>
    </dgm:pt>
    <dgm:pt modelId="{E56B4175-3B6F-4E84-8915-2D8B5B36DD2A}" type="pres">
      <dgm:prSet presAssocID="{3349F4A2-FD86-4612-8110-938A4E350124}" presName="bgRect" presStyleLbl="bgShp" presStyleIdx="0" presStyleCnt="3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440EAF11-7583-490E-858C-76EED4F62BE5}" type="pres">
      <dgm:prSet presAssocID="{3349F4A2-FD86-4612-8110-938A4E35012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2407C95F-2040-42F6-A240-C4CA09B8CBF2}" type="pres">
      <dgm:prSet presAssocID="{3349F4A2-FD86-4612-8110-938A4E350124}" presName="spaceRect" presStyleCnt="0"/>
      <dgm:spPr/>
    </dgm:pt>
    <dgm:pt modelId="{0444DC3B-3BE3-4FE4-A37B-BCA57AED0819}" type="pres">
      <dgm:prSet presAssocID="{3349F4A2-FD86-4612-8110-938A4E35012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058AEC2-BAF0-46FE-8C90-F489F3AFFCEF}" type="pres">
      <dgm:prSet presAssocID="{0BFD4DBA-E93E-448C-8BE6-F7F075C574E6}" presName="sibTrans" presStyleCnt="0"/>
      <dgm:spPr/>
    </dgm:pt>
    <dgm:pt modelId="{5FDE00D3-A13C-4E88-B782-AEF0F2D06286}" type="pres">
      <dgm:prSet presAssocID="{7FF594A9-E1D0-40C7-86FF-E66EA099EFE9}" presName="compNode" presStyleCnt="0"/>
      <dgm:spPr/>
    </dgm:pt>
    <dgm:pt modelId="{7FF0F760-0E94-4DE3-A546-B2490F5FE570}" type="pres">
      <dgm:prSet presAssocID="{7FF594A9-E1D0-40C7-86FF-E66EA099EFE9}" presName="bgRect" presStyleLbl="bgShp" presStyleIdx="1" presStyleCnt="3"/>
      <dgm:spPr>
        <a:solidFill>
          <a:srgbClr val="00FFFF"/>
        </a:solidFill>
      </dgm:spPr>
      <dgm:t>
        <a:bodyPr/>
        <a:lstStyle/>
        <a:p>
          <a:endParaRPr lang="en-US"/>
        </a:p>
      </dgm:t>
    </dgm:pt>
    <dgm:pt modelId="{B272E2C7-389F-46F0-BD80-2849866873D9}" type="pres">
      <dgm:prSet presAssocID="{7FF594A9-E1D0-40C7-86FF-E66EA099EFE9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51746D13-31A3-4D34-ABE4-10F018AC743F}" type="pres">
      <dgm:prSet presAssocID="{7FF594A9-E1D0-40C7-86FF-E66EA099EFE9}" presName="spaceRect" presStyleCnt="0"/>
      <dgm:spPr/>
    </dgm:pt>
    <dgm:pt modelId="{E656EC46-E4DF-4F63-A788-0847E060637A}" type="pres">
      <dgm:prSet presAssocID="{7FF594A9-E1D0-40C7-86FF-E66EA099EFE9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5760888-E96E-4553-A5FC-E01322C82A33}" type="pres">
      <dgm:prSet presAssocID="{3483A169-1395-44F0-B583-67225E50BC0E}" presName="sibTrans" presStyleCnt="0"/>
      <dgm:spPr/>
    </dgm:pt>
    <dgm:pt modelId="{B50FD7BF-8062-45DE-89B3-F35FC4E03FA3}" type="pres">
      <dgm:prSet presAssocID="{9791C88C-BAC4-4F63-8213-F4E6AE5AB2CE}" presName="compNode" presStyleCnt="0"/>
      <dgm:spPr/>
    </dgm:pt>
    <dgm:pt modelId="{47D9AAD9-7D70-4F5A-84D4-3596999CF2F9}" type="pres">
      <dgm:prSet presAssocID="{9791C88C-BAC4-4F63-8213-F4E6AE5AB2CE}" presName="bgRect" presStyleLbl="bgShp" presStyleIdx="2" presStyleCnt="3"/>
      <dgm:spPr>
        <a:solidFill>
          <a:srgbClr val="FF00FF"/>
        </a:solidFill>
      </dgm:spPr>
      <dgm:t>
        <a:bodyPr/>
        <a:lstStyle/>
        <a:p>
          <a:endParaRPr lang="en-US"/>
        </a:p>
      </dgm:t>
    </dgm:pt>
    <dgm:pt modelId="{8A420821-BD5A-4E3C-9A2F-EF9E1D7D47F3}" type="pres">
      <dgm:prSet presAssocID="{9791C88C-BAC4-4F63-8213-F4E6AE5AB2CE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D908B2B-3AB5-4981-9862-4557F0AFD48A}" type="pres">
      <dgm:prSet presAssocID="{9791C88C-BAC4-4F63-8213-F4E6AE5AB2CE}" presName="spaceRect" presStyleCnt="0"/>
      <dgm:spPr/>
    </dgm:pt>
    <dgm:pt modelId="{2C9BE9FF-E82A-4792-B779-06E7572741BA}" type="pres">
      <dgm:prSet presAssocID="{9791C88C-BAC4-4F63-8213-F4E6AE5AB2CE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7C443E1-5EB7-4200-A09B-CCC34BA0DAD0}" srcId="{9D9C371F-5202-4751-BB75-B7B16DF1E6E9}" destId="{9791C88C-BAC4-4F63-8213-F4E6AE5AB2CE}" srcOrd="2" destOrd="0" parTransId="{BFD30477-FEA0-47CC-AA4B-60DFEDAFFC96}" sibTransId="{8CEAD167-9EF7-4ABC-BA70-366D42433FA7}"/>
    <dgm:cxn modelId="{BF09E5FB-176F-42FA-B927-5DFC6651A0EC}" srcId="{9D9C371F-5202-4751-BB75-B7B16DF1E6E9}" destId="{3349F4A2-FD86-4612-8110-938A4E350124}" srcOrd="0" destOrd="0" parTransId="{ACEECAAC-CECE-4A42-9B3D-BC783AC1E96B}" sibTransId="{0BFD4DBA-E93E-448C-8BE6-F7F075C574E6}"/>
    <dgm:cxn modelId="{838BB0B9-C8E2-4961-AC86-4FD5A8BEFC76}" type="presOf" srcId="{9791C88C-BAC4-4F63-8213-F4E6AE5AB2CE}" destId="{2C9BE9FF-E82A-4792-B779-06E7572741BA}" srcOrd="0" destOrd="0" presId="urn:microsoft.com/office/officeart/2018/2/layout/IconVerticalSolidList"/>
    <dgm:cxn modelId="{C3FFBFDD-0241-4A39-B0C1-093AE6FFD7B5}" srcId="{9D9C371F-5202-4751-BB75-B7B16DF1E6E9}" destId="{7FF594A9-E1D0-40C7-86FF-E66EA099EFE9}" srcOrd="1" destOrd="0" parTransId="{88A401C9-E917-4E31-B359-FADB466F89F6}" sibTransId="{3483A169-1395-44F0-B583-67225E50BC0E}"/>
    <dgm:cxn modelId="{992D2D32-DFC1-4F42-98CC-4B727B19FCF5}" type="presOf" srcId="{7FF594A9-E1D0-40C7-86FF-E66EA099EFE9}" destId="{E656EC46-E4DF-4F63-A788-0847E060637A}" srcOrd="0" destOrd="0" presId="urn:microsoft.com/office/officeart/2018/2/layout/IconVerticalSolidList"/>
    <dgm:cxn modelId="{B1379BD3-117E-4762-B564-9F31CA385DDA}" type="presOf" srcId="{9D9C371F-5202-4751-BB75-B7B16DF1E6E9}" destId="{74DD6DA1-5A98-435C-BB2E-36474B92F0E5}" srcOrd="0" destOrd="0" presId="urn:microsoft.com/office/officeart/2018/2/layout/IconVerticalSolidList"/>
    <dgm:cxn modelId="{6DB549A2-5B2C-4F20-AD8D-5299FF0339A3}" type="presOf" srcId="{3349F4A2-FD86-4612-8110-938A4E350124}" destId="{0444DC3B-3BE3-4FE4-A37B-BCA57AED0819}" srcOrd="0" destOrd="0" presId="urn:microsoft.com/office/officeart/2018/2/layout/IconVerticalSolidList"/>
    <dgm:cxn modelId="{3C6F8183-A66E-4912-B850-C554E0F90E61}" type="presParOf" srcId="{74DD6DA1-5A98-435C-BB2E-36474B92F0E5}" destId="{5F033D65-1949-422C-89B8-7844A7B89149}" srcOrd="0" destOrd="0" presId="urn:microsoft.com/office/officeart/2018/2/layout/IconVerticalSolidList"/>
    <dgm:cxn modelId="{D049255D-CE95-4C6A-A898-3C2863DCF874}" type="presParOf" srcId="{5F033D65-1949-422C-89B8-7844A7B89149}" destId="{E56B4175-3B6F-4E84-8915-2D8B5B36DD2A}" srcOrd="0" destOrd="0" presId="urn:microsoft.com/office/officeart/2018/2/layout/IconVerticalSolidList"/>
    <dgm:cxn modelId="{07227BFB-9B2F-4CC0-92A5-0028E08D915C}" type="presParOf" srcId="{5F033D65-1949-422C-89B8-7844A7B89149}" destId="{440EAF11-7583-490E-858C-76EED4F62BE5}" srcOrd="1" destOrd="0" presId="urn:microsoft.com/office/officeart/2018/2/layout/IconVerticalSolidList"/>
    <dgm:cxn modelId="{6289046D-1B35-430B-8991-4203D7A8DC5A}" type="presParOf" srcId="{5F033D65-1949-422C-89B8-7844A7B89149}" destId="{2407C95F-2040-42F6-A240-C4CA09B8CBF2}" srcOrd="2" destOrd="0" presId="urn:microsoft.com/office/officeart/2018/2/layout/IconVerticalSolidList"/>
    <dgm:cxn modelId="{DD21F708-1C07-4742-AE15-31A99DCD61D6}" type="presParOf" srcId="{5F033D65-1949-422C-89B8-7844A7B89149}" destId="{0444DC3B-3BE3-4FE4-A37B-BCA57AED0819}" srcOrd="3" destOrd="0" presId="urn:microsoft.com/office/officeart/2018/2/layout/IconVerticalSolidList"/>
    <dgm:cxn modelId="{15219232-D391-46D8-AED8-3152AF7477A5}" type="presParOf" srcId="{74DD6DA1-5A98-435C-BB2E-36474B92F0E5}" destId="{1058AEC2-BAF0-46FE-8C90-F489F3AFFCEF}" srcOrd="1" destOrd="0" presId="urn:microsoft.com/office/officeart/2018/2/layout/IconVerticalSolidList"/>
    <dgm:cxn modelId="{027B37AD-9706-4E4B-B811-DCFD83D8C3AC}" type="presParOf" srcId="{74DD6DA1-5A98-435C-BB2E-36474B92F0E5}" destId="{5FDE00D3-A13C-4E88-B782-AEF0F2D06286}" srcOrd="2" destOrd="0" presId="urn:microsoft.com/office/officeart/2018/2/layout/IconVerticalSolidList"/>
    <dgm:cxn modelId="{92389028-FE8F-4140-9D93-0B40AE97CBD0}" type="presParOf" srcId="{5FDE00D3-A13C-4E88-B782-AEF0F2D06286}" destId="{7FF0F760-0E94-4DE3-A546-B2490F5FE570}" srcOrd="0" destOrd="0" presId="urn:microsoft.com/office/officeart/2018/2/layout/IconVerticalSolidList"/>
    <dgm:cxn modelId="{1EAAF867-6356-4D36-8CC5-D7366C7F5C7A}" type="presParOf" srcId="{5FDE00D3-A13C-4E88-B782-AEF0F2D06286}" destId="{B272E2C7-389F-46F0-BD80-2849866873D9}" srcOrd="1" destOrd="0" presId="urn:microsoft.com/office/officeart/2018/2/layout/IconVerticalSolidList"/>
    <dgm:cxn modelId="{C9148435-2A0E-464E-8534-36B3113D451D}" type="presParOf" srcId="{5FDE00D3-A13C-4E88-B782-AEF0F2D06286}" destId="{51746D13-31A3-4D34-ABE4-10F018AC743F}" srcOrd="2" destOrd="0" presId="urn:microsoft.com/office/officeart/2018/2/layout/IconVerticalSolidList"/>
    <dgm:cxn modelId="{CE09EFE6-349C-4368-8B99-BDBED3AB4934}" type="presParOf" srcId="{5FDE00D3-A13C-4E88-B782-AEF0F2D06286}" destId="{E656EC46-E4DF-4F63-A788-0847E060637A}" srcOrd="3" destOrd="0" presId="urn:microsoft.com/office/officeart/2018/2/layout/IconVerticalSolidList"/>
    <dgm:cxn modelId="{89BAA841-2CAA-469C-BB93-DDE4FD7C00C2}" type="presParOf" srcId="{74DD6DA1-5A98-435C-BB2E-36474B92F0E5}" destId="{F5760888-E96E-4553-A5FC-E01322C82A33}" srcOrd="3" destOrd="0" presId="urn:microsoft.com/office/officeart/2018/2/layout/IconVerticalSolidList"/>
    <dgm:cxn modelId="{466CDBDA-1936-423A-A15B-9B7E2E6EA12D}" type="presParOf" srcId="{74DD6DA1-5A98-435C-BB2E-36474B92F0E5}" destId="{B50FD7BF-8062-45DE-89B3-F35FC4E03FA3}" srcOrd="4" destOrd="0" presId="urn:microsoft.com/office/officeart/2018/2/layout/IconVerticalSolidList"/>
    <dgm:cxn modelId="{1CBB9CB6-11F0-4DED-AF65-E6CDB9360504}" type="presParOf" srcId="{B50FD7BF-8062-45DE-89B3-F35FC4E03FA3}" destId="{47D9AAD9-7D70-4F5A-84D4-3596999CF2F9}" srcOrd="0" destOrd="0" presId="urn:microsoft.com/office/officeart/2018/2/layout/IconVerticalSolidList"/>
    <dgm:cxn modelId="{57BAC9F7-184A-47F9-B512-ADE38E396FB6}" type="presParOf" srcId="{B50FD7BF-8062-45DE-89B3-F35FC4E03FA3}" destId="{8A420821-BD5A-4E3C-9A2F-EF9E1D7D47F3}" srcOrd="1" destOrd="0" presId="urn:microsoft.com/office/officeart/2018/2/layout/IconVerticalSolidList"/>
    <dgm:cxn modelId="{86EE1A17-A355-499F-B743-3EB73246DA39}" type="presParOf" srcId="{B50FD7BF-8062-45DE-89B3-F35FC4E03FA3}" destId="{6D908B2B-3AB5-4981-9862-4557F0AFD48A}" srcOrd="2" destOrd="0" presId="urn:microsoft.com/office/officeart/2018/2/layout/IconVerticalSolidList"/>
    <dgm:cxn modelId="{46C152A5-929F-4B52-97A7-12F61C0829A4}" type="presParOf" srcId="{B50FD7BF-8062-45DE-89B3-F35FC4E03FA3}" destId="{2C9BE9FF-E82A-4792-B779-06E7572741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B4175-3B6F-4E84-8915-2D8B5B36DD2A}">
      <dsp:nvSpPr>
        <dsp:cNvPr id="0" name=""/>
        <dsp:cNvSpPr/>
      </dsp:nvSpPr>
      <dsp:spPr>
        <a:xfrm>
          <a:off x="0" y="538"/>
          <a:ext cx="4885203" cy="126085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EAF11-7583-490E-858C-76EED4F62BE5}">
      <dsp:nvSpPr>
        <dsp:cNvPr id="0" name=""/>
        <dsp:cNvSpPr/>
      </dsp:nvSpPr>
      <dsp:spPr>
        <a:xfrm>
          <a:off x="381408" y="284231"/>
          <a:ext cx="693470" cy="6934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4DC3B-3BE3-4FE4-A37B-BCA57AED0819}">
      <dsp:nvSpPr>
        <dsp:cNvPr id="0" name=""/>
        <dsp:cNvSpPr/>
      </dsp:nvSpPr>
      <dsp:spPr>
        <a:xfrm>
          <a:off x="1456287" y="538"/>
          <a:ext cx="3428915" cy="126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0" tIns="133440" rIns="133440" bIns="1334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Now: using a congregation member’s laptop to stream services</a:t>
          </a:r>
        </a:p>
      </dsp:txBody>
      <dsp:txXfrm>
        <a:off x="1456287" y="538"/>
        <a:ext cx="3428915" cy="1260854"/>
      </dsp:txXfrm>
    </dsp:sp>
    <dsp:sp modelId="{7FF0F760-0E94-4DE3-A546-B2490F5FE570}">
      <dsp:nvSpPr>
        <dsp:cNvPr id="0" name=""/>
        <dsp:cNvSpPr/>
      </dsp:nvSpPr>
      <dsp:spPr>
        <a:xfrm>
          <a:off x="0" y="1576607"/>
          <a:ext cx="4885203" cy="1260854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2E2C7-389F-46F0-BD80-2849866873D9}">
      <dsp:nvSpPr>
        <dsp:cNvPr id="0" name=""/>
        <dsp:cNvSpPr/>
      </dsp:nvSpPr>
      <dsp:spPr>
        <a:xfrm>
          <a:off x="381408" y="1860299"/>
          <a:ext cx="693470" cy="69347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6EC46-E4DF-4F63-A788-0847E060637A}">
      <dsp:nvSpPr>
        <dsp:cNvPr id="0" name=""/>
        <dsp:cNvSpPr/>
      </dsp:nvSpPr>
      <dsp:spPr>
        <a:xfrm>
          <a:off x="1456287" y="1576607"/>
          <a:ext cx="3428915" cy="126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0" tIns="133440" rIns="133440" bIns="1334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Need a laptop with enough power to do video encoding, live streaming, and light video editing</a:t>
          </a:r>
        </a:p>
      </dsp:txBody>
      <dsp:txXfrm>
        <a:off x="1456287" y="1576607"/>
        <a:ext cx="3428915" cy="1260854"/>
      </dsp:txXfrm>
    </dsp:sp>
    <dsp:sp modelId="{47D9AAD9-7D70-4F5A-84D4-3596999CF2F9}">
      <dsp:nvSpPr>
        <dsp:cNvPr id="0" name=""/>
        <dsp:cNvSpPr/>
      </dsp:nvSpPr>
      <dsp:spPr>
        <a:xfrm>
          <a:off x="0" y="3152676"/>
          <a:ext cx="4885203" cy="1260854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20821-BD5A-4E3C-9A2F-EF9E1D7D47F3}">
      <dsp:nvSpPr>
        <dsp:cNvPr id="0" name=""/>
        <dsp:cNvSpPr/>
      </dsp:nvSpPr>
      <dsp:spPr>
        <a:xfrm>
          <a:off x="381408" y="3436368"/>
          <a:ext cx="693470" cy="69347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BE9FF-E82A-4792-B779-06E7572741BA}">
      <dsp:nvSpPr>
        <dsp:cNvPr id="0" name=""/>
        <dsp:cNvSpPr/>
      </dsp:nvSpPr>
      <dsp:spPr>
        <a:xfrm>
          <a:off x="1456287" y="3152676"/>
          <a:ext cx="3428915" cy="1260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0" tIns="133440" rIns="133440" bIns="1334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Current system is fine, but we’d like to have a dedicated system for use that can be shared and used for other things around the church too</a:t>
          </a:r>
        </a:p>
      </dsp:txBody>
      <dsp:txXfrm>
        <a:off x="1456287" y="3152676"/>
        <a:ext cx="3428915" cy="1260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DC2DDEC9-6612-4BEA-B006-2DC5F4473A3C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297" tIns="46148" rIns="92297" bIns="461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6FADDE90-C310-4FA7-8307-B115AFFE1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2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A955-80AC-495B-BFFF-9FAFAE7CEA73}" type="datetime1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B2D2-211F-45B1-8770-DD4BF418614D}" type="datetime1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227D-20AD-4FD7-8B61-5CAA7282FFAA}" type="datetime1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BDF-3D77-4935-8D40-85F8C50851AF}" type="datetime1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9611-B68C-41D5-85FF-00F8A622F800}" type="datetime1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7BF0-03CD-4CE9-BB90-891E18EF902D}" type="datetime1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35C0-F025-4FB2-B76B-D2E0DDA67BF8}" type="datetime1">
              <a:rPr lang="en-US" smtClean="0"/>
              <a:pPr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A72-2B21-4E94-8BB5-6EBF718AFD7B}" type="datetime1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3584-9CAD-4EA9-A214-92D6B0D4B456}" type="datetime1">
              <a:rPr lang="en-US" smtClean="0"/>
              <a:pPr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2F7-B3DE-408E-B199-1EB1A74D79A4}" type="datetime1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3A1-87CF-4750-B0BA-644F506A3574}" type="datetime1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E7E61-27DA-4BBD-9CD5-C5F782418287}" type="datetime1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54CB-99FD-4D9E-A119-2E6A35933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alendarpedia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mic.com/en-us/products/yeti-x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Voters’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Lutheran Church of the Savior</a:t>
            </a:r>
          </a:p>
          <a:p>
            <a:r>
              <a:rPr lang="en-US" dirty="0" smtClean="0"/>
              <a:t>25 October </a:t>
            </a:r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Use Committee </a:t>
            </a:r>
            <a:r>
              <a:rPr lang="en-US" dirty="0" smtClean="0"/>
              <a:t>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Chartered 19 October 2020</a:t>
            </a:r>
          </a:p>
          <a:p>
            <a:r>
              <a:rPr lang="en-US" dirty="0" smtClean="0"/>
              <a:t>Scope: </a:t>
            </a:r>
            <a:r>
              <a:rPr lang="en-US" dirty="0"/>
              <a:t>provide the LCS Church Council a recommended, actionable, comprehensive policy and execution framework </a:t>
            </a:r>
            <a:r>
              <a:rPr lang="en-US" dirty="0"/>
              <a:t>on requests for building use that source from organizations or people </a:t>
            </a:r>
            <a:r>
              <a:rPr lang="en-US" u="sng" dirty="0"/>
              <a:t>external</a:t>
            </a:r>
            <a:r>
              <a:rPr lang="en-US" dirty="0"/>
              <a:t> to the ministries of LCS and its </a:t>
            </a:r>
            <a:r>
              <a:rPr lang="en-US" dirty="0" smtClean="0"/>
              <a:t>membership [emphasis added]</a:t>
            </a:r>
          </a:p>
          <a:p>
            <a:pPr lvl="1"/>
            <a:r>
              <a:rPr lang="en-US" dirty="0" smtClean="0"/>
              <a:t>Receive</a:t>
            </a:r>
          </a:p>
          <a:p>
            <a:pPr lvl="1"/>
            <a:r>
              <a:rPr lang="en-US" dirty="0" smtClean="0"/>
              <a:t>Consider</a:t>
            </a:r>
          </a:p>
          <a:p>
            <a:pPr lvl="1"/>
            <a:r>
              <a:rPr lang="en-US" dirty="0" smtClean="0"/>
              <a:t>Discern</a:t>
            </a:r>
          </a:p>
          <a:p>
            <a:pPr lvl="1"/>
            <a:r>
              <a:rPr lang="en-US" dirty="0" smtClean="0"/>
              <a:t>Decide</a:t>
            </a:r>
          </a:p>
          <a:p>
            <a:pPr lvl="1"/>
            <a:r>
              <a:rPr lang="en-US" dirty="0" smtClean="0"/>
              <a:t>Act</a:t>
            </a:r>
            <a:endParaRPr lang="en-US" dirty="0" smtClean="0"/>
          </a:p>
          <a:p>
            <a:r>
              <a:rPr lang="en-US" dirty="0" smtClean="0"/>
              <a:t>Schedule</a:t>
            </a:r>
            <a:r>
              <a:rPr lang="en-US" dirty="0" smtClean="0"/>
              <a:t>: Recommendation delivered to Council no later than </a:t>
            </a:r>
            <a:r>
              <a:rPr lang="en-US" dirty="0" smtClean="0"/>
              <a:t>end of </a:t>
            </a:r>
            <a:br>
              <a:rPr lang="en-US" dirty="0" smtClean="0"/>
            </a:br>
            <a:r>
              <a:rPr lang="en-US" dirty="0" smtClean="0"/>
              <a:t>Calendar Year </a:t>
            </a:r>
            <a:r>
              <a:rPr lang="en-US" dirty="0" smtClean="0"/>
              <a:t>2020</a:t>
            </a:r>
          </a:p>
          <a:p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Chair: </a:t>
            </a:r>
            <a:r>
              <a:rPr lang="en-US" dirty="0" smtClean="0"/>
              <a:t>Wayne Floyd</a:t>
            </a:r>
            <a:endParaRPr lang="en-US" dirty="0" smtClean="0"/>
          </a:p>
          <a:p>
            <a:pPr lvl="1"/>
            <a:r>
              <a:rPr lang="en-US" dirty="0" smtClean="0"/>
              <a:t>Trustee </a:t>
            </a:r>
            <a:r>
              <a:rPr lang="en-US" dirty="0" smtClean="0"/>
              <a:t>rep: Harry Hoyt</a:t>
            </a:r>
            <a:endParaRPr lang="en-US" dirty="0" smtClean="0"/>
          </a:p>
          <a:p>
            <a:pPr lvl="1"/>
            <a:r>
              <a:rPr lang="en-US" dirty="0" smtClean="0"/>
              <a:t>Member </a:t>
            </a:r>
            <a:r>
              <a:rPr lang="en-US" dirty="0" smtClean="0"/>
              <a:t>at-large: Sal </a:t>
            </a:r>
            <a:r>
              <a:rPr lang="en-US" dirty="0" err="1" smtClean="0"/>
              <a:t>Canciello</a:t>
            </a:r>
            <a:endParaRPr lang="en-US" dirty="0" smtClean="0"/>
          </a:p>
          <a:p>
            <a:pPr lvl="1"/>
            <a:r>
              <a:rPr lang="en-US" dirty="0" smtClean="0"/>
              <a:t>Pastor </a:t>
            </a:r>
            <a:r>
              <a:rPr lang="en-US" dirty="0" smtClean="0"/>
              <a:t>Manor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146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Nehemiah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3124200"/>
            <a:ext cx="2341067" cy="17497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5410200" cy="4057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3865" y="1077288"/>
            <a:ext cx="51362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50" b="1" i="1">
                <a:solidFill>
                  <a:srgbClr val="0000FF"/>
                </a:solidFill>
              </a:defRPr>
            </a:lvl1pPr>
          </a:lstStyle>
          <a:p>
            <a:pPr algn="ctr"/>
            <a:r>
              <a:rPr lang="en-US" dirty="0" smtClean="0"/>
              <a:t>Still going strong!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7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143000" y="230146"/>
            <a:ext cx="6858001" cy="994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SWOT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9288" y="2080942"/>
            <a:ext cx="11881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Opportunities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30944" y="2080943"/>
            <a:ext cx="6187525" cy="3515040"/>
            <a:chOff x="2066657" y="1783990"/>
            <a:chExt cx="8250035" cy="46867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210300" y="2209800"/>
              <a:ext cx="0" cy="38608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184400" y="4140200"/>
              <a:ext cx="80518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142055" y="3749743"/>
              <a:ext cx="11545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Strengths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66657" y="4161326"/>
              <a:ext cx="141782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Weaknesses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60433" y="6070601"/>
              <a:ext cx="9596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Threats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00156" y="1783990"/>
              <a:ext cx="201653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u="sng" dirty="0"/>
                <a:t>Breakthrough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77348" y="5978267"/>
              <a:ext cx="102045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u="sng" dirty="0"/>
                <a:t>Battle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84400" y="1783990"/>
              <a:ext cx="16588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u="sng" dirty="0"/>
                <a:t>Frustration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4400" y="5978267"/>
              <a:ext cx="11187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u="sng" dirty="0"/>
                <a:t>Failure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62939" y="2365559"/>
            <a:ext cx="843173" cy="230832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Website &amp; 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6335" y="4757917"/>
            <a:ext cx="1323696" cy="50783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 b="1"/>
            </a:lvl1pPr>
          </a:lstStyle>
          <a:p>
            <a:r>
              <a:rPr lang="en-US" dirty="0"/>
              <a:t>Communication</a:t>
            </a:r>
          </a:p>
          <a:p>
            <a:r>
              <a:rPr lang="en-US" dirty="0"/>
              <a:t>(internal</a:t>
            </a:r>
            <a:r>
              <a:rPr lang="en-US" dirty="0"/>
              <a:t>) 2-way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26204" y="2365559"/>
            <a:ext cx="915635" cy="230832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b="1" dirty="0"/>
              <a:t>Admin Support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8826" y="2365559"/>
            <a:ext cx="989373" cy="230832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b="1" dirty="0"/>
              <a:t>Preschool rooms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37460" y="4730644"/>
            <a:ext cx="1070614" cy="30008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b="1" dirty="0"/>
              <a:t>Stewardship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86732" y="3524905"/>
            <a:ext cx="1133901" cy="30008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Small Groups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25542" y="62089"/>
            <a:ext cx="26929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i="1" dirty="0">
                <a:solidFill>
                  <a:srgbClr val="0000FF"/>
                </a:solidFill>
              </a:rPr>
              <a:t>9/14/2020 (Summary</a:t>
            </a:r>
            <a:r>
              <a:rPr lang="en-US" sz="1350" b="1" i="1" dirty="0" smtClean="0">
                <a:solidFill>
                  <a:srgbClr val="0000FF"/>
                </a:solidFill>
              </a:rPr>
              <a:t>) with update</a:t>
            </a:r>
            <a:endParaRPr lang="en-US" sz="1350" b="1" i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7740" y="5458853"/>
            <a:ext cx="16818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C00000"/>
                </a:solidFill>
              </a:rPr>
              <a:t>[Spiritual Headwinds</a:t>
            </a:r>
          </a:p>
          <a:p>
            <a:pPr algn="ctr"/>
            <a:r>
              <a:rPr lang="en-US" sz="1350" b="1" dirty="0">
                <a:solidFill>
                  <a:srgbClr val="C00000"/>
                </a:solidFill>
              </a:rPr>
              <a:t>Psalm 22:1-18]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30421" y="1657351"/>
            <a:ext cx="32165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6600"/>
                </a:solidFill>
              </a:rPr>
              <a:t>[Alert to where the Lord is already at work</a:t>
            </a:r>
          </a:p>
          <a:p>
            <a:pPr algn="ctr"/>
            <a:r>
              <a:rPr lang="en-US" sz="1350" b="1" dirty="0">
                <a:solidFill>
                  <a:srgbClr val="006600"/>
                </a:solidFill>
              </a:rPr>
              <a:t>John 4:34-35 &amp; 5:19]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84731" y="2365558"/>
            <a:ext cx="843173" cy="230832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Confirmation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00827" y="2296307"/>
            <a:ext cx="843173" cy="369332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E-Church (beachhead)</a:t>
            </a:r>
            <a:endParaRPr lang="en-US" sz="9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752523" y="4047885"/>
            <a:ext cx="1119217" cy="50783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 b="1"/>
            </a:lvl1pPr>
          </a:lstStyle>
          <a:p>
            <a:r>
              <a:rPr lang="en-US" dirty="0"/>
              <a:t>E-Church </a:t>
            </a:r>
            <a:br>
              <a:rPr lang="en-US" dirty="0"/>
            </a:br>
            <a:r>
              <a:rPr lang="en-US" dirty="0"/>
              <a:t>(Normalized)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09943" y="2515144"/>
            <a:ext cx="1173719" cy="30008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b="1" dirty="0"/>
              <a:t>Financial Plan</a:t>
            </a:r>
            <a:endParaRPr lang="en-US" sz="135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331779" y="4355290"/>
            <a:ext cx="1489380" cy="30008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 smtClean="0">
                <a:solidFill>
                  <a:srgbClr val="FF0000"/>
                </a:solidFill>
              </a:rPr>
              <a:t>Discipleship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2389" y="4166122"/>
            <a:ext cx="1223476" cy="30008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 b="1"/>
            </a:lvl1pPr>
          </a:lstStyle>
          <a:p>
            <a:r>
              <a:rPr lang="en-US" dirty="0"/>
              <a:t>Sunday </a:t>
            </a:r>
            <a:r>
              <a:rPr lang="en-US" dirty="0"/>
              <a:t>School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8074" y="3197365"/>
            <a:ext cx="1707712" cy="30008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b="1" dirty="0"/>
              <a:t>Preschool Interaction</a:t>
            </a:r>
            <a:endParaRPr lang="en-US" sz="135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0137" y="2564840"/>
            <a:ext cx="1329723" cy="30008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 b="1"/>
            </a:lvl1pPr>
          </a:lstStyle>
          <a:p>
            <a:r>
              <a:rPr lang="en-US" dirty="0"/>
              <a:t>CFM Interaction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936872" y="2842894"/>
            <a:ext cx="1080745" cy="30008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 b="1"/>
            </a:lvl1pPr>
          </a:lstStyle>
          <a:p>
            <a:r>
              <a:rPr lang="en-US" dirty="0"/>
              <a:t>Building Use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1798" y="2679051"/>
            <a:ext cx="1183085" cy="2503334"/>
            <a:chOff x="88490" y="2000922"/>
            <a:chExt cx="1577446" cy="3337778"/>
          </a:xfrm>
        </p:grpSpPr>
        <p:sp>
          <p:nvSpPr>
            <p:cNvPr id="21" name="TextBox 20"/>
            <p:cNvSpPr txBox="1"/>
            <p:nvPr/>
          </p:nvSpPr>
          <p:spPr>
            <a:xfrm>
              <a:off x="160823" y="3557156"/>
              <a:ext cx="968641" cy="3077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r>
                <a:rPr lang="en-US" sz="900" dirty="0"/>
                <a:t>Evangelism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0823" y="4999721"/>
              <a:ext cx="496290" cy="3077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r>
                <a:rPr lang="en-US" sz="900" dirty="0"/>
                <a:t>VBS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0823" y="4639080"/>
              <a:ext cx="729260" cy="3077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r>
                <a:rPr lang="en-US" sz="900" dirty="0"/>
                <a:t>Kitchen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0823" y="3917798"/>
              <a:ext cx="1169550" cy="3077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r>
                <a:rPr lang="en-US" sz="900" dirty="0"/>
                <a:t>Lay leadership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0823" y="2475234"/>
              <a:ext cx="1505113" cy="3077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r>
                <a:rPr lang="en-US" sz="900" dirty="0"/>
                <a:t>Repair of basement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0823" y="3196516"/>
              <a:ext cx="1434581" cy="3077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r>
                <a:rPr lang="en-US" sz="900" dirty="0"/>
                <a:t>Preschool Training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0823" y="4278439"/>
              <a:ext cx="588194" cy="3077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r>
                <a:rPr lang="en-US" sz="900" dirty="0"/>
                <a:t>Choir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0823" y="2835875"/>
              <a:ext cx="1270006" cy="30777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r>
                <a:rPr lang="en-US" sz="900" dirty="0"/>
                <a:t>Admin. Revamp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0823" y="2000922"/>
              <a:ext cx="12635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u="sng" dirty="0"/>
                <a:t>Other activities </a:t>
              </a:r>
              <a:br>
                <a:rPr lang="en-US" sz="900" b="1" u="sng" dirty="0"/>
              </a:br>
              <a:r>
                <a:rPr lang="en-US" sz="900" b="1" u="sng" dirty="0"/>
                <a:t>discussed:</a:t>
              </a:r>
              <a:endParaRPr lang="en-US" sz="900" b="1" u="sng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8490" y="2000922"/>
              <a:ext cx="1502902" cy="33377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3285390" y="3488872"/>
            <a:ext cx="2440814" cy="3086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3370136" y="3510999"/>
            <a:ext cx="2125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Develop/deploy group leaders</a:t>
            </a:r>
            <a:endParaRPr lang="en-US" sz="1200" b="1" dirty="0"/>
          </a:p>
        </p:txBody>
      </p:sp>
      <p:sp>
        <p:nvSpPr>
          <p:cNvPr id="51" name="Right Arrow 50"/>
          <p:cNvSpPr/>
          <p:nvPr/>
        </p:nvSpPr>
        <p:spPr>
          <a:xfrm rot="17134675">
            <a:off x="6021865" y="3403641"/>
            <a:ext cx="1085003" cy="3086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7084525" y="2792411"/>
            <a:ext cx="20167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Recruit People</a:t>
            </a:r>
          </a:p>
          <a:p>
            <a:r>
              <a:rPr lang="en-US" sz="1350" b="1" dirty="0"/>
              <a:t>Infrastructure Investment</a:t>
            </a:r>
          </a:p>
        </p:txBody>
      </p:sp>
      <p:cxnSp>
        <p:nvCxnSpPr>
          <p:cNvPr id="34" name="Straight Connector 33"/>
          <p:cNvCxnSpPr>
            <a:stCxn id="51" idx="2"/>
            <a:endCxn id="29" idx="1"/>
          </p:cNvCxnSpPr>
          <p:nvPr/>
        </p:nvCxnSpPr>
        <p:spPr>
          <a:xfrm flipV="1">
            <a:off x="6817280" y="3046327"/>
            <a:ext cx="267245" cy="179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939306" y="2842822"/>
            <a:ext cx="2026250" cy="308687"/>
            <a:chOff x="5117984" y="2470555"/>
            <a:chExt cx="2701667" cy="411583"/>
          </a:xfrm>
        </p:grpSpPr>
        <p:sp>
          <p:nvSpPr>
            <p:cNvPr id="55" name="Right Arrow 54"/>
            <p:cNvSpPr/>
            <p:nvPr/>
          </p:nvSpPr>
          <p:spPr>
            <a:xfrm>
              <a:off x="5121074" y="2470555"/>
              <a:ext cx="2698577" cy="41158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17984" y="2491680"/>
              <a:ext cx="2306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Building Use Committee</a:t>
              </a:r>
              <a:endParaRPr lang="en-US" sz="12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137906" y="3170023"/>
            <a:ext cx="1500771" cy="308687"/>
            <a:chOff x="5117984" y="2470555"/>
            <a:chExt cx="2701667" cy="411583"/>
          </a:xfrm>
        </p:grpSpPr>
        <p:sp>
          <p:nvSpPr>
            <p:cNvPr id="58" name="Right Arrow 57"/>
            <p:cNvSpPr/>
            <p:nvPr/>
          </p:nvSpPr>
          <p:spPr>
            <a:xfrm>
              <a:off x="5121074" y="2470555"/>
              <a:ext cx="2698577" cy="41158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17984" y="2491680"/>
              <a:ext cx="2439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Intentional mixing</a:t>
              </a:r>
              <a:endParaRPr lang="en-US" sz="1200" b="1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448175" y="4442103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W: Youth enthusiasm deficit</a:t>
            </a:r>
          </a:p>
          <a:p>
            <a:r>
              <a:rPr lang="en-US" sz="900" dirty="0">
                <a:solidFill>
                  <a:srgbClr val="FF0000"/>
                </a:solidFill>
              </a:rPr>
              <a:t>T: Cultural competition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4054" y="181672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W: Member priorities</a:t>
            </a:r>
          </a:p>
          <a:p>
            <a:r>
              <a:rPr lang="en-US" sz="900" dirty="0">
                <a:solidFill>
                  <a:srgbClr val="FF0000"/>
                </a:solidFill>
              </a:rPr>
              <a:t>O: Spiritual growth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730046" y="2169857"/>
            <a:ext cx="1489587" cy="1496961"/>
          </a:xfrm>
          <a:custGeom>
            <a:avLst/>
            <a:gdLst>
              <a:gd name="connsiteX0" fmla="*/ 0 w 1986116"/>
              <a:gd name="connsiteY0" fmla="*/ 0 h 1995948"/>
              <a:gd name="connsiteX1" fmla="*/ 0 w 1986116"/>
              <a:gd name="connsiteY1" fmla="*/ 304800 h 1995948"/>
              <a:gd name="connsiteX2" fmla="*/ 776748 w 1986116"/>
              <a:gd name="connsiteY2" fmla="*/ 619432 h 1995948"/>
              <a:gd name="connsiteX3" fmla="*/ 776748 w 1986116"/>
              <a:gd name="connsiteY3" fmla="*/ 1691148 h 1995948"/>
              <a:gd name="connsiteX4" fmla="*/ 1120877 w 1986116"/>
              <a:gd name="connsiteY4" fmla="*/ 1966452 h 1995948"/>
              <a:gd name="connsiteX5" fmla="*/ 1986116 w 1986116"/>
              <a:gd name="connsiteY5" fmla="*/ 1995948 h 1995948"/>
              <a:gd name="connsiteX0" fmla="*/ 57536 w 2043652"/>
              <a:gd name="connsiteY0" fmla="*/ 0 h 1995948"/>
              <a:gd name="connsiteX1" fmla="*/ 57536 w 2043652"/>
              <a:gd name="connsiteY1" fmla="*/ 304800 h 1995948"/>
              <a:gd name="connsiteX2" fmla="*/ 834284 w 2043652"/>
              <a:gd name="connsiteY2" fmla="*/ 619432 h 1995948"/>
              <a:gd name="connsiteX3" fmla="*/ 834284 w 2043652"/>
              <a:gd name="connsiteY3" fmla="*/ 1691148 h 1995948"/>
              <a:gd name="connsiteX4" fmla="*/ 1178413 w 2043652"/>
              <a:gd name="connsiteY4" fmla="*/ 1966452 h 1995948"/>
              <a:gd name="connsiteX5" fmla="*/ 2043652 w 2043652"/>
              <a:gd name="connsiteY5" fmla="*/ 1995948 h 1995948"/>
              <a:gd name="connsiteX0" fmla="*/ 57536 w 2043652"/>
              <a:gd name="connsiteY0" fmla="*/ 0 h 1995948"/>
              <a:gd name="connsiteX1" fmla="*/ 57536 w 2043652"/>
              <a:gd name="connsiteY1" fmla="*/ 304800 h 1995948"/>
              <a:gd name="connsiteX2" fmla="*/ 834284 w 2043652"/>
              <a:gd name="connsiteY2" fmla="*/ 619432 h 1995948"/>
              <a:gd name="connsiteX3" fmla="*/ 834284 w 2043652"/>
              <a:gd name="connsiteY3" fmla="*/ 1691148 h 1995948"/>
              <a:gd name="connsiteX4" fmla="*/ 1178413 w 2043652"/>
              <a:gd name="connsiteY4" fmla="*/ 1966452 h 1995948"/>
              <a:gd name="connsiteX5" fmla="*/ 2043652 w 2043652"/>
              <a:gd name="connsiteY5" fmla="*/ 1995948 h 1995948"/>
              <a:gd name="connsiteX0" fmla="*/ 57536 w 2043652"/>
              <a:gd name="connsiteY0" fmla="*/ 0 h 1995948"/>
              <a:gd name="connsiteX1" fmla="*/ 57536 w 2043652"/>
              <a:gd name="connsiteY1" fmla="*/ 304800 h 1995948"/>
              <a:gd name="connsiteX2" fmla="*/ 834284 w 2043652"/>
              <a:gd name="connsiteY2" fmla="*/ 619432 h 1995948"/>
              <a:gd name="connsiteX3" fmla="*/ 834284 w 2043652"/>
              <a:gd name="connsiteY3" fmla="*/ 1691148 h 1995948"/>
              <a:gd name="connsiteX4" fmla="*/ 1178413 w 2043652"/>
              <a:gd name="connsiteY4" fmla="*/ 1966452 h 1995948"/>
              <a:gd name="connsiteX5" fmla="*/ 2043652 w 2043652"/>
              <a:gd name="connsiteY5" fmla="*/ 1995948 h 1995948"/>
              <a:gd name="connsiteX0" fmla="*/ 0 w 1986116"/>
              <a:gd name="connsiteY0" fmla="*/ 0 h 1995948"/>
              <a:gd name="connsiteX1" fmla="*/ 245806 w 1986116"/>
              <a:gd name="connsiteY1" fmla="*/ 344129 h 1995948"/>
              <a:gd name="connsiteX2" fmla="*/ 776748 w 1986116"/>
              <a:gd name="connsiteY2" fmla="*/ 619432 h 1995948"/>
              <a:gd name="connsiteX3" fmla="*/ 776748 w 1986116"/>
              <a:gd name="connsiteY3" fmla="*/ 1691148 h 1995948"/>
              <a:gd name="connsiteX4" fmla="*/ 1120877 w 1986116"/>
              <a:gd name="connsiteY4" fmla="*/ 1966452 h 1995948"/>
              <a:gd name="connsiteX5" fmla="*/ 1986116 w 1986116"/>
              <a:gd name="connsiteY5" fmla="*/ 1995948 h 1995948"/>
              <a:gd name="connsiteX0" fmla="*/ 0 w 1986116"/>
              <a:gd name="connsiteY0" fmla="*/ 0 h 1995948"/>
              <a:gd name="connsiteX1" fmla="*/ 245806 w 1986116"/>
              <a:gd name="connsiteY1" fmla="*/ 344129 h 1995948"/>
              <a:gd name="connsiteX2" fmla="*/ 776748 w 1986116"/>
              <a:gd name="connsiteY2" fmla="*/ 619432 h 1995948"/>
              <a:gd name="connsiteX3" fmla="*/ 776748 w 1986116"/>
              <a:gd name="connsiteY3" fmla="*/ 1691148 h 1995948"/>
              <a:gd name="connsiteX4" fmla="*/ 1120877 w 1986116"/>
              <a:gd name="connsiteY4" fmla="*/ 1966452 h 1995948"/>
              <a:gd name="connsiteX5" fmla="*/ 1986116 w 1986116"/>
              <a:gd name="connsiteY5" fmla="*/ 1995948 h 199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6116" h="1995948">
                <a:moveTo>
                  <a:pt x="0" y="0"/>
                </a:moveTo>
                <a:cubicBezTo>
                  <a:pt x="0" y="101600"/>
                  <a:pt x="8193" y="339213"/>
                  <a:pt x="245806" y="344129"/>
                </a:cubicBezTo>
                <a:cubicBezTo>
                  <a:pt x="483419" y="349045"/>
                  <a:pt x="688258" y="394929"/>
                  <a:pt x="776748" y="619432"/>
                </a:cubicBezTo>
                <a:cubicBezTo>
                  <a:pt x="865238" y="843935"/>
                  <a:pt x="776748" y="1333909"/>
                  <a:pt x="776748" y="1691148"/>
                </a:cubicBezTo>
                <a:cubicBezTo>
                  <a:pt x="776748" y="2048387"/>
                  <a:pt x="919316" y="1915652"/>
                  <a:pt x="1120877" y="1966452"/>
                </a:cubicBezTo>
                <a:lnTo>
                  <a:pt x="1986116" y="1995948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TextBox 62"/>
          <p:cNvSpPr txBox="1"/>
          <p:nvPr/>
        </p:nvSpPr>
        <p:spPr>
          <a:xfrm>
            <a:off x="611728" y="1297511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W: Out of sight…out of mind</a:t>
            </a:r>
          </a:p>
          <a:p>
            <a:r>
              <a:rPr lang="en-US" sz="900" dirty="0">
                <a:solidFill>
                  <a:srgbClr val="FF0000"/>
                </a:solidFill>
              </a:rPr>
              <a:t>O: Gospel to the parents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1268361" y="1631541"/>
            <a:ext cx="464575" cy="1555955"/>
          </a:xfrm>
          <a:custGeom>
            <a:avLst/>
            <a:gdLst>
              <a:gd name="connsiteX0" fmla="*/ 0 w 619433"/>
              <a:gd name="connsiteY0" fmla="*/ 0 h 2074607"/>
              <a:gd name="connsiteX1" fmla="*/ 265471 w 619433"/>
              <a:gd name="connsiteY1" fmla="*/ 1789471 h 2074607"/>
              <a:gd name="connsiteX2" fmla="*/ 619433 w 619433"/>
              <a:gd name="connsiteY2" fmla="*/ 2074607 h 2074607"/>
              <a:gd name="connsiteX0" fmla="*/ 0 w 619433"/>
              <a:gd name="connsiteY0" fmla="*/ 0 h 2074607"/>
              <a:gd name="connsiteX1" fmla="*/ 265471 w 619433"/>
              <a:gd name="connsiteY1" fmla="*/ 1789471 h 2074607"/>
              <a:gd name="connsiteX2" fmla="*/ 619433 w 619433"/>
              <a:gd name="connsiteY2" fmla="*/ 2074607 h 2074607"/>
              <a:gd name="connsiteX0" fmla="*/ 0 w 619433"/>
              <a:gd name="connsiteY0" fmla="*/ 0 h 2074607"/>
              <a:gd name="connsiteX1" fmla="*/ 265471 w 619433"/>
              <a:gd name="connsiteY1" fmla="*/ 1789471 h 2074607"/>
              <a:gd name="connsiteX2" fmla="*/ 619433 w 619433"/>
              <a:gd name="connsiteY2" fmla="*/ 2074607 h 207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433" h="2074607">
                <a:moveTo>
                  <a:pt x="0" y="0"/>
                </a:moveTo>
                <a:cubicBezTo>
                  <a:pt x="88490" y="596490"/>
                  <a:pt x="181896" y="1620684"/>
                  <a:pt x="265471" y="1789471"/>
                </a:cubicBezTo>
                <a:cubicBezTo>
                  <a:pt x="349046" y="1958258"/>
                  <a:pt x="501446" y="1979562"/>
                  <a:pt x="619433" y="207460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TextBox 64"/>
          <p:cNvSpPr txBox="1"/>
          <p:nvPr/>
        </p:nvSpPr>
        <p:spPr>
          <a:xfrm>
            <a:off x="3045660" y="4997471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W: Time / Priority</a:t>
            </a:r>
          </a:p>
          <a:p>
            <a:r>
              <a:rPr lang="en-US" sz="900" dirty="0">
                <a:solidFill>
                  <a:srgbClr val="FF0000"/>
                </a:solidFill>
              </a:rPr>
              <a:t>T: Cultural competition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2635332" y="4166531"/>
            <a:ext cx="2652081" cy="3086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TextBox 66"/>
          <p:cNvSpPr txBox="1"/>
          <p:nvPr/>
        </p:nvSpPr>
        <p:spPr>
          <a:xfrm>
            <a:off x="2720079" y="4188658"/>
            <a:ext cx="2455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“Not your mother’s Sunday School”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167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601456"/>
              </p:ext>
            </p:extLst>
          </p:nvPr>
        </p:nvGraphicFramePr>
        <p:xfrm>
          <a:off x="1275733" y="771755"/>
          <a:ext cx="6526152" cy="5102870"/>
        </p:xfrm>
        <a:graphic>
          <a:graphicData uri="http://schemas.openxmlformats.org/drawingml/2006/table">
            <a:tbl>
              <a:tblPr/>
              <a:tblGrid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  <a:gridCol w="30357"/>
                <a:gridCol w="30357"/>
                <a:gridCol w="140553"/>
                <a:gridCol w="140553"/>
                <a:gridCol w="140553"/>
                <a:gridCol w="140553"/>
                <a:gridCol w="140553"/>
                <a:gridCol w="140553"/>
                <a:gridCol w="140553"/>
              </a:tblGrid>
              <a:tr h="509063">
                <a:tc gridSpan="4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266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January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February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April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June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"/>
                        </a:rPr>
                        <a:t>20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66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July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August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November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December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182880">
                <a:tc gridSpan="3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 1: New Year's Day, Jan 20: Martin Luther King Day, Feb 17: Presidents' Day, May 25: Memorial Day, Jul 3: Independence Day (obs.), Jul 4: Independence Day,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provided 'as is' without warranty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310">
                <a:tc gridSpan="3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 7: Labor Day, Oct 12: Columbus Day, Nov 11: Veterans Day, Nov 26: Thanksgiving Day, Dec 25: Christmas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© www.calendarpedia.com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063">
                <a:tc gridSpan="4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266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January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February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April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June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27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27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18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24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16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66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July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August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November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December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8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13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12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22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17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23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25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27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25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29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26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24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30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28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26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31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6FF"/>
                    </a:solidFill>
                  </a:tcPr>
                </a:tc>
              </a:tr>
              <a:tr h="100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31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F"/>
                    </a:solidFill>
                  </a:tcPr>
                </a:tc>
              </a:tr>
              <a:tr h="182880">
                <a:tc gridSpan="3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 1: New Year's Day, Jan 18: Martin Luther King Day, Feb 15: Presidents' Day, May 31: Memorial Day, Jul 4: Independence Day, Jul 5: Independence Day (obs.), Sep 6: Labor Day,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provided 'as is' without warranty</a:t>
                      </a:r>
                      <a:endParaRPr lang="en-US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310">
                <a:tc gridSpan="3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 11: Columbus Day, Nov 11: Veterans Day, Nov 25: Thanksgiving Day, Dec 24: Christmas Day (obs.), Dec 25: Christmas Day, Dec 31: New Year's Day (obs.)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© www.calendarpedia.com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Calendarped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018" y="3396586"/>
            <a:ext cx="650081" cy="1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Calendar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14" y="1030729"/>
            <a:ext cx="650081" cy="1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829922" y="2627057"/>
            <a:ext cx="116586" cy="117987"/>
          </a:xfrm>
          <a:prstGeom prst="ellipse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4667015" y="2820487"/>
            <a:ext cx="116586" cy="117987"/>
          </a:xfrm>
          <a:prstGeom prst="ellipse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4950070" y="2729637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075485" y="2619908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119660" y="2531986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12"/>
          <p:cNvGrpSpPr/>
          <p:nvPr/>
        </p:nvGrpSpPr>
        <p:grpSpPr>
          <a:xfrm>
            <a:off x="131885" y="2295586"/>
            <a:ext cx="987877" cy="253916"/>
            <a:chOff x="131885" y="2295586"/>
            <a:chExt cx="987877" cy="253916"/>
          </a:xfrm>
        </p:grpSpPr>
        <p:sp>
          <p:nvSpPr>
            <p:cNvPr id="11" name="Rectangle 10"/>
            <p:cNvSpPr/>
            <p:nvPr/>
          </p:nvSpPr>
          <p:spPr>
            <a:xfrm>
              <a:off x="131885" y="2367680"/>
              <a:ext cx="109728" cy="109728"/>
            </a:xfrm>
            <a:prstGeom prst="rect">
              <a:avLst/>
            </a:prstGeom>
            <a:noFill/>
            <a:ln w="19050">
              <a:solidFill>
                <a:srgbClr val="0AD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4965" y="2295586"/>
              <a:ext cx="89479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Council </a:t>
              </a:r>
              <a:r>
                <a:rPr lang="en-US" sz="1050" dirty="0" err="1"/>
                <a:t>Mtgs</a:t>
              </a:r>
              <a:endParaRPr lang="en-US" sz="105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5027" y="2686050"/>
            <a:ext cx="998349" cy="415498"/>
            <a:chOff x="125027" y="2686050"/>
            <a:chExt cx="998349" cy="415498"/>
          </a:xfrm>
        </p:grpSpPr>
        <p:sp>
          <p:nvSpPr>
            <p:cNvPr id="12" name="Oval 11"/>
            <p:cNvSpPr/>
            <p:nvPr/>
          </p:nvSpPr>
          <p:spPr>
            <a:xfrm>
              <a:off x="125027" y="2834806"/>
              <a:ext cx="116586" cy="117987"/>
            </a:xfrm>
            <a:prstGeom prst="ellipse">
              <a:avLst/>
            </a:prstGeom>
            <a:noFill/>
            <a:ln w="19050">
              <a:solidFill>
                <a:srgbClr val="0AD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1614" y="2686050"/>
              <a:ext cx="88176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Notional Voters’ </a:t>
              </a:r>
              <a:r>
                <a:rPr lang="en-US" sz="1050" dirty="0" err="1"/>
                <a:t>Mtgs</a:t>
              </a:r>
              <a:endParaRPr lang="en-US" sz="1050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3538533" y="4352926"/>
            <a:ext cx="116586" cy="117987"/>
          </a:xfrm>
          <a:prstGeom prst="ellipse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1576385" y="4357055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2705096" y="4264088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824896" y="4261169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4950070" y="4361371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6076753" y="4361371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7119660" y="4263640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1571622" y="5290359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2700333" y="5197392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820133" y="5284969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4950070" y="5285149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6071990" y="5189891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7114897" y="5192183"/>
            <a:ext cx="109728" cy="109728"/>
          </a:xfrm>
          <a:prstGeom prst="rect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/>
        </p:nvSpPr>
        <p:spPr>
          <a:xfrm>
            <a:off x="6834685" y="5281133"/>
            <a:ext cx="116586" cy="117987"/>
          </a:xfrm>
          <a:prstGeom prst="ellipse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/>
          <p:cNvSpPr/>
          <p:nvPr/>
        </p:nvSpPr>
        <p:spPr>
          <a:xfrm>
            <a:off x="4662252" y="5384067"/>
            <a:ext cx="116586" cy="117987"/>
          </a:xfrm>
          <a:prstGeom prst="ellipse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/>
          <p:nvPr/>
        </p:nvSpPr>
        <p:spPr>
          <a:xfrm>
            <a:off x="6969228" y="4357689"/>
            <a:ext cx="116586" cy="117987"/>
          </a:xfrm>
          <a:prstGeom prst="ellipse">
            <a:avLst/>
          </a:prstGeom>
          <a:noFill/>
          <a:ln w="19050">
            <a:solidFill>
              <a:srgbClr val="0AD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/>
          <p:cNvGrpSpPr/>
          <p:nvPr/>
        </p:nvGrpSpPr>
        <p:grpSpPr>
          <a:xfrm>
            <a:off x="131885" y="2490818"/>
            <a:ext cx="1040775" cy="253916"/>
            <a:chOff x="131885" y="2447986"/>
            <a:chExt cx="1040775" cy="253916"/>
          </a:xfrm>
        </p:grpSpPr>
        <p:sp>
          <p:nvSpPr>
            <p:cNvPr id="31" name="Rectangle 30"/>
            <p:cNvSpPr/>
            <p:nvPr/>
          </p:nvSpPr>
          <p:spPr>
            <a:xfrm>
              <a:off x="131885" y="2520080"/>
              <a:ext cx="109728" cy="109728"/>
            </a:xfrm>
            <a:prstGeom prst="rect">
              <a:avLst/>
            </a:prstGeom>
            <a:noFill/>
            <a:ln w="19050">
              <a:solidFill>
                <a:srgbClr val="0AD43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4965" y="2447986"/>
              <a:ext cx="94769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Strategy </a:t>
              </a:r>
              <a:r>
                <a:rPr lang="en-US" sz="1050" dirty="0" err="1" smtClean="0"/>
                <a:t>Mtgs</a:t>
              </a:r>
              <a:endParaRPr lang="en-US" sz="1050" dirty="0"/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20-21 Tentative Meeting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 approval</a:t>
            </a:r>
          </a:p>
          <a:p>
            <a:pPr lvl="1"/>
            <a:r>
              <a:rPr lang="en-US" dirty="0" smtClean="0"/>
              <a:t>Emergent Requirements funding</a:t>
            </a:r>
          </a:p>
          <a:p>
            <a:r>
              <a:rPr lang="en-US" dirty="0" smtClean="0"/>
              <a:t>Nominating Committee</a:t>
            </a:r>
          </a:p>
          <a:p>
            <a:r>
              <a:rPr lang="en-US" dirty="0" smtClean="0"/>
              <a:t>Advent &amp; Christmas services</a:t>
            </a:r>
          </a:p>
          <a:p>
            <a:r>
              <a:rPr lang="en-US" dirty="0" smtClean="0"/>
              <a:t>LCS postured to deliver increasingly normalized ministries in COVID times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6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Business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2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Laptop and associated streaming equipment purchases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3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0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121044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E1AF501-8FDD-4E51-A5A7-306D33D7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1616253"/>
            <a:ext cx="2562119" cy="35965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New Laptop to Support Streaming Services</a:t>
            </a:r>
          </a:p>
        </p:txBody>
      </p:sp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xmlns="" id="{956682A3-F718-4AC4-B732-4F1957E4C4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326411"/>
              </p:ext>
            </p:extLst>
          </p:nvPr>
        </p:nvGraphicFramePr>
        <p:xfrm>
          <a:off x="3895725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08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FECA7-7F9E-40D9-83FF-7E99D2A5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E69C89-3439-4208-A452-A83F57E97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Purchase an HP Pavilion 15t Laptop – approx. $1100</a:t>
            </a:r>
          </a:p>
          <a:p>
            <a:pPr lvl="1"/>
            <a:r>
              <a:rPr lang="en-US" dirty="0"/>
              <a:t>Intel Core i7-1065G7 (up to 3.9 GHz, 4 cores)</a:t>
            </a:r>
          </a:p>
          <a:p>
            <a:pPr lvl="1"/>
            <a:r>
              <a:rPr lang="en-US" dirty="0"/>
              <a:t>16 GB RAM</a:t>
            </a:r>
          </a:p>
          <a:p>
            <a:pPr lvl="1"/>
            <a:r>
              <a:rPr lang="en-US" dirty="0"/>
              <a:t>512 GB M.2 SSD</a:t>
            </a:r>
          </a:p>
          <a:p>
            <a:pPr lvl="1"/>
            <a:r>
              <a:rPr lang="en-US" dirty="0"/>
              <a:t>Nvidia GeForce MX250 2GB graphics processor for encoding video</a:t>
            </a:r>
          </a:p>
          <a:p>
            <a:r>
              <a:rPr lang="en-US" dirty="0"/>
              <a:t>Lots of brands available, but we get a small discount on HP laptops through their non-profit organization program; HP is a reasonable tradeoff between performance and price</a:t>
            </a:r>
          </a:p>
          <a:p>
            <a:r>
              <a:rPr lang="en-US" dirty="0"/>
              <a:t>Purchase a USB microphone for Pastor’s use in video Bible studies and meetings </a:t>
            </a:r>
          </a:p>
          <a:p>
            <a:pPr lvl="1"/>
            <a:r>
              <a:rPr lang="en-US" dirty="0"/>
              <a:t>E.g. Blue Yeti X: </a:t>
            </a:r>
            <a:r>
              <a:rPr lang="en-US" dirty="0">
                <a:hlinkClick r:id="rId2"/>
              </a:rPr>
              <a:t>https://www.bluemic.com/en-us/products/yeti-x/</a:t>
            </a:r>
            <a:r>
              <a:rPr lang="en-US" dirty="0"/>
              <a:t> - $</a:t>
            </a:r>
            <a:r>
              <a:rPr lang="en-US" dirty="0" smtClean="0"/>
              <a:t>169</a:t>
            </a:r>
          </a:p>
        </p:txBody>
      </p:sp>
    </p:spTree>
    <p:extLst>
      <p:ext uri="{BB962C8B-B14F-4D97-AF65-F5344CB8AC3E}">
        <p14:creationId xmlns:p14="http://schemas.microsoft.com/office/powerpoint/2010/main" val="3292666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1D1F47-F317-4C75-BE2E-88F4F619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8CE786-6014-4B56-95CF-917F50B6B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Authorize expenditure of no more than $1500 to purchase:</a:t>
            </a:r>
          </a:p>
          <a:p>
            <a:pPr lvl="1"/>
            <a:r>
              <a:rPr lang="en-US" sz="3000" dirty="0"/>
              <a:t>Laptop to support streaming services</a:t>
            </a:r>
          </a:p>
          <a:p>
            <a:pPr lvl="1"/>
            <a:r>
              <a:rPr lang="en-US" sz="3000" dirty="0"/>
              <a:t>Microphone for Pastor’s use in Bible Studies and meetings</a:t>
            </a:r>
          </a:p>
        </p:txBody>
      </p:sp>
    </p:spTree>
    <p:extLst>
      <p:ext uri="{BB962C8B-B14F-4D97-AF65-F5344CB8AC3E}">
        <p14:creationId xmlns:p14="http://schemas.microsoft.com/office/powerpoint/2010/main" val="162287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Meeting </a:t>
            </a:r>
            <a:r>
              <a:rPr lang="en-US" dirty="0" err="1" smtClean="0"/>
              <a:t>Groundrules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Mute your microphone</a:t>
            </a:r>
          </a:p>
          <a:p>
            <a:r>
              <a:rPr lang="en-US" dirty="0" smtClean="0"/>
              <a:t>Use chat to signal you have a comment or question</a:t>
            </a:r>
          </a:p>
          <a:p>
            <a:r>
              <a:rPr lang="en-US" dirty="0" smtClean="0"/>
              <a:t>Wait to be called on to speak, then activate your microphone</a:t>
            </a:r>
          </a:p>
          <a:p>
            <a:r>
              <a:rPr lang="en-US" dirty="0" smtClean="0"/>
              <a:t>Remember to mute when finished speaking</a:t>
            </a:r>
          </a:p>
          <a:p>
            <a:r>
              <a:rPr lang="en-US" dirty="0" smtClean="0"/>
              <a:t>Be concise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[</a:t>
            </a:r>
            <a:r>
              <a:rPr lang="en-US" dirty="0" err="1"/>
              <a:t>Jer</a:t>
            </a:r>
            <a:r>
              <a:rPr lang="en-US" dirty="0"/>
              <a:t> 29:11-13 ESV] </a:t>
            </a:r>
            <a:r>
              <a:rPr lang="en-US" dirty="0" smtClean="0"/>
              <a:t>For </a:t>
            </a:r>
            <a:r>
              <a:rPr lang="en-US" dirty="0"/>
              <a:t>I know the plans I have for you, declares the LORD, plans for welfare and not for evil, to give you a future and a hope. </a:t>
            </a:r>
            <a:r>
              <a:rPr lang="en-US" dirty="0" smtClean="0"/>
              <a:t>Then </a:t>
            </a:r>
            <a:r>
              <a:rPr lang="en-US" dirty="0"/>
              <a:t>you will call upon me and come and pray to me, and I will hear you. </a:t>
            </a:r>
            <a:r>
              <a:rPr lang="en-US" dirty="0" smtClean="0"/>
              <a:t>You </a:t>
            </a:r>
            <a:r>
              <a:rPr lang="en-US" dirty="0"/>
              <a:t>will seek me and find me, when you seek me with all your heart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MOTION: </a:t>
            </a:r>
            <a:r>
              <a:rPr lang="en-US" dirty="0" smtClean="0"/>
              <a:t>Adjourn this Voters’ Meeting</a:t>
            </a:r>
          </a:p>
          <a:p>
            <a:r>
              <a:rPr lang="en-US" dirty="0" smtClean="0"/>
              <a:t>Closing Prayer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0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393809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Opening Devotion</a:t>
            </a:r>
          </a:p>
          <a:p>
            <a:r>
              <a:rPr lang="en-US" b="1" dirty="0" smtClean="0"/>
              <a:t>Minutes </a:t>
            </a:r>
            <a:r>
              <a:rPr lang="en-US" b="1" dirty="0"/>
              <a:t>from </a:t>
            </a:r>
            <a:r>
              <a:rPr lang="en-US" b="1" dirty="0" smtClean="0"/>
              <a:t>28 June </a:t>
            </a:r>
            <a:r>
              <a:rPr lang="en-US" b="1" dirty="0" smtClean="0"/>
              <a:t>2020 Voter’s Meeting</a:t>
            </a:r>
            <a:endParaRPr lang="en-US" b="1" dirty="0"/>
          </a:p>
          <a:p>
            <a:r>
              <a:rPr lang="en-US" b="1" dirty="0"/>
              <a:t>Acceptance of New Members</a:t>
            </a:r>
          </a:p>
          <a:p>
            <a:r>
              <a:rPr lang="en-US" b="1" dirty="0"/>
              <a:t>Reinstatement of Lapsed Members</a:t>
            </a:r>
          </a:p>
          <a:p>
            <a:r>
              <a:rPr lang="en-US" b="1" dirty="0"/>
              <a:t>Reports</a:t>
            </a:r>
          </a:p>
          <a:p>
            <a:pPr lvl="1"/>
            <a:r>
              <a:rPr lang="en-US" b="1" dirty="0" smtClean="0"/>
              <a:t>Pastor</a:t>
            </a:r>
          </a:p>
          <a:p>
            <a:pPr lvl="1"/>
            <a:r>
              <a:rPr lang="en-US" b="1" dirty="0" smtClean="0"/>
              <a:t>President</a:t>
            </a:r>
          </a:p>
          <a:p>
            <a:pPr lvl="1"/>
            <a:r>
              <a:rPr lang="en-US" b="1" dirty="0" smtClean="0"/>
              <a:t>Staff </a:t>
            </a:r>
            <a:endParaRPr lang="en-US" b="1" dirty="0"/>
          </a:p>
          <a:p>
            <a:pPr lvl="1"/>
            <a:r>
              <a:rPr lang="en-US" b="1" dirty="0" smtClean="0"/>
              <a:t>Financial </a:t>
            </a:r>
            <a:endParaRPr lang="en-US" b="1" dirty="0"/>
          </a:p>
          <a:p>
            <a:pPr lvl="1"/>
            <a:r>
              <a:rPr lang="en-US" b="1" dirty="0"/>
              <a:t>Elders’ </a:t>
            </a:r>
          </a:p>
          <a:p>
            <a:pPr lvl="1"/>
            <a:r>
              <a:rPr lang="en-US" b="1" dirty="0"/>
              <a:t>Education </a:t>
            </a:r>
          </a:p>
          <a:p>
            <a:pPr lvl="1"/>
            <a:r>
              <a:rPr lang="en-US" b="1" dirty="0" smtClean="0"/>
              <a:t>Worship</a:t>
            </a:r>
            <a:endParaRPr lang="en-US" b="1" dirty="0"/>
          </a:p>
          <a:p>
            <a:pPr lvl="1"/>
            <a:r>
              <a:rPr lang="en-US" b="1" dirty="0"/>
              <a:t>Trustees </a:t>
            </a:r>
          </a:p>
          <a:p>
            <a:pPr lvl="1"/>
            <a:r>
              <a:rPr lang="en-US" b="1" dirty="0" smtClean="0"/>
              <a:t>Evangelism </a:t>
            </a:r>
            <a:r>
              <a:rPr lang="en-US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VACANT</a:t>
            </a:r>
            <a:r>
              <a:rPr lang="en-US" b="1" dirty="0"/>
              <a:t>)</a:t>
            </a:r>
          </a:p>
          <a:p>
            <a:pPr lvl="1"/>
            <a:r>
              <a:rPr lang="en-US" b="1" dirty="0" smtClean="0"/>
              <a:t>Stewardship (</a:t>
            </a:r>
            <a:r>
              <a:rPr lang="en-US" b="1" dirty="0" smtClean="0">
                <a:solidFill>
                  <a:srgbClr val="FF0000"/>
                </a:solidFill>
              </a:rPr>
              <a:t>VACANT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396315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Reports</a:t>
            </a:r>
          </a:p>
          <a:p>
            <a:pPr lvl="1"/>
            <a:r>
              <a:rPr lang="en-US" b="1" dirty="0"/>
              <a:t>Central Food Ministry </a:t>
            </a:r>
          </a:p>
          <a:p>
            <a:pPr lvl="1"/>
            <a:r>
              <a:rPr lang="en-US" b="1" dirty="0"/>
              <a:t>Open Arms Preschool </a:t>
            </a:r>
            <a:endParaRPr lang="en-US" b="1" dirty="0" smtClean="0"/>
          </a:p>
          <a:p>
            <a:r>
              <a:rPr lang="en-US" b="1" dirty="0" smtClean="0"/>
              <a:t>Old Business</a:t>
            </a:r>
          </a:p>
          <a:p>
            <a:r>
              <a:rPr lang="en-US" b="1" dirty="0" smtClean="0"/>
              <a:t>New </a:t>
            </a:r>
            <a:r>
              <a:rPr lang="en-US" b="1" dirty="0" smtClean="0"/>
              <a:t>Business</a:t>
            </a:r>
          </a:p>
          <a:p>
            <a:pPr lvl="1"/>
            <a:r>
              <a:rPr lang="en-US" b="1" dirty="0" smtClean="0"/>
              <a:t>Laptop purchase</a:t>
            </a:r>
          </a:p>
          <a:p>
            <a:r>
              <a:rPr lang="en-US" b="1" dirty="0" smtClean="0"/>
              <a:t>Closing </a:t>
            </a:r>
            <a:r>
              <a:rPr lang="en-US" b="1" dirty="0" smtClean="0"/>
              <a:t>Thoughts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0" y="5106153"/>
            <a:ext cx="8305800" cy="1294647"/>
            <a:chOff x="381000" y="5089642"/>
            <a:chExt cx="8305800" cy="1294647"/>
          </a:xfrm>
        </p:grpSpPr>
        <p:sp>
          <p:nvSpPr>
            <p:cNvPr id="7" name="Rectangle 6"/>
            <p:cNvSpPr/>
            <p:nvPr/>
          </p:nvSpPr>
          <p:spPr>
            <a:xfrm>
              <a:off x="381000" y="5089642"/>
              <a:ext cx="8305800" cy="12946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18160" y="5089644"/>
              <a:ext cx="1463040" cy="957957"/>
              <a:chOff x="152400" y="4338933"/>
              <a:chExt cx="1463040" cy="95795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62683" y="4338933"/>
                <a:ext cx="842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CC"/>
                    </a:solidFill>
                  </a:rPr>
                  <a:t>PRAY</a:t>
                </a:r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2400" y="4650559"/>
                <a:ext cx="1463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Every person</a:t>
                </a:r>
              </a:p>
              <a:p>
                <a:pPr algn="ctr"/>
                <a:r>
                  <a:rPr lang="en-US" b="1" dirty="0" smtClean="0"/>
                  <a:t>every day</a:t>
                </a:r>
                <a:endParaRPr lang="en-US" b="1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391839" y="5089643"/>
              <a:ext cx="1956144" cy="1234957"/>
              <a:chOff x="2237929" y="4338932"/>
              <a:chExt cx="1956144" cy="123495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818296" y="4338932"/>
                <a:ext cx="795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CC"/>
                    </a:solidFill>
                  </a:rPr>
                  <a:t>GIVE</a:t>
                </a:r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7929" y="4650559"/>
                <a:ext cx="19561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As the Lord calls and equips you to contribute</a:t>
                </a:r>
                <a:endParaRPr lang="en-US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758622" y="5089643"/>
              <a:ext cx="1808480" cy="1234957"/>
              <a:chOff x="4643842" y="4338932"/>
              <a:chExt cx="1808480" cy="123495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056089" y="4338932"/>
                <a:ext cx="983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CC"/>
                    </a:solidFill>
                  </a:rPr>
                  <a:t>SERVE</a:t>
                </a:r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43842" y="4650559"/>
                <a:ext cx="1808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As the Lord calls and equips you to work</a:t>
                </a:r>
                <a:endParaRPr lang="en-US" b="1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977742" y="5089642"/>
              <a:ext cx="1590500" cy="957959"/>
              <a:chOff x="7160571" y="4338931"/>
              <a:chExt cx="1590500" cy="95795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160571" y="433893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CC"/>
                    </a:solidFill>
                  </a:rPr>
                  <a:t>CELEBRATE</a:t>
                </a:r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224301" y="4650559"/>
                <a:ext cx="1463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Joyously and continuously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1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Opening Devotion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Quorum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Arden has been taking attendance via the “People” tab</a:t>
            </a:r>
          </a:p>
          <a:p>
            <a:r>
              <a:rPr lang="en-US" dirty="0" smtClean="0"/>
              <a:t>He may have some clarifying questions or want to take a roll call to firmly establish our attendance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4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Approval of Minutes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9759" y="2743200"/>
            <a:ext cx="6824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28 June 2020 Minutes to review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006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New/Lapsed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members?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Lapsed members?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9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Pastor</a:t>
            </a:r>
          </a:p>
          <a:p>
            <a:r>
              <a:rPr lang="en-US" dirty="0" smtClean="0"/>
              <a:t>Staff </a:t>
            </a:r>
          </a:p>
          <a:p>
            <a:r>
              <a:rPr lang="en-US" dirty="0" smtClean="0"/>
              <a:t>Financial </a:t>
            </a:r>
          </a:p>
          <a:p>
            <a:r>
              <a:rPr lang="en-US" dirty="0" smtClean="0"/>
              <a:t>Elders’ </a:t>
            </a:r>
          </a:p>
          <a:p>
            <a:r>
              <a:rPr lang="en-US" dirty="0" smtClean="0"/>
              <a:t>Education </a:t>
            </a:r>
          </a:p>
          <a:p>
            <a:r>
              <a:rPr lang="en-US" dirty="0" smtClean="0"/>
              <a:t>Trustees’ </a:t>
            </a:r>
          </a:p>
          <a:p>
            <a:r>
              <a:rPr lang="en-US" dirty="0"/>
              <a:t>Worship </a:t>
            </a:r>
            <a:endParaRPr lang="en-US" dirty="0" smtClean="0"/>
          </a:p>
          <a:p>
            <a:r>
              <a:rPr lang="en-US" dirty="0" smtClean="0"/>
              <a:t>President</a:t>
            </a:r>
            <a:endParaRPr lang="en-US" dirty="0"/>
          </a:p>
          <a:p>
            <a:r>
              <a:rPr lang="en-US" dirty="0" smtClean="0"/>
              <a:t>Evangelism (VACANT)</a:t>
            </a:r>
            <a:endParaRPr lang="en-US" dirty="0"/>
          </a:p>
          <a:p>
            <a:r>
              <a:rPr lang="en-US" dirty="0" smtClean="0"/>
              <a:t>Stewardship (VACANT)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8333" t="8518" r="40000" b="76667"/>
          <a:stretch/>
        </p:blipFill>
        <p:spPr>
          <a:xfrm>
            <a:off x="4572000" y="1819474"/>
            <a:ext cx="3209498" cy="1234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55" y="3696888"/>
            <a:ext cx="2146987" cy="198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 </a:t>
            </a:r>
            <a:r>
              <a:rPr lang="en-US" dirty="0" smtClean="0"/>
              <a:t>@ “</a:t>
            </a:r>
            <a:r>
              <a:rPr lang="en-US" dirty="0" smtClean="0"/>
              <a:t>Looking Ahead”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start a congregational discussion and prayer process around the question of facility rental / revenue generation</a:t>
            </a:r>
          </a:p>
          <a:p>
            <a:r>
              <a:rPr lang="en-US" dirty="0" smtClean="0"/>
              <a:t>Project Nehemiah / Ezra – bring all rooms back to function (including kitchen)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Strategery</a:t>
            </a:r>
            <a:r>
              <a:rPr lang="en-US" dirty="0" smtClean="0"/>
              <a:t>” and budget build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54CB-99FD-4D9E-A119-2E6A359337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16950" y="152400"/>
            <a:ext cx="27101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i="1" dirty="0" smtClean="0">
                <a:solidFill>
                  <a:srgbClr val="0000FF"/>
                </a:solidFill>
              </a:rPr>
              <a:t>From 28 June 2020 Voters’ Meeting</a:t>
            </a:r>
            <a:endParaRPr lang="en-US" sz="1350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515420"/>
            <a:ext cx="51362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50" b="1" i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I made this sound very mercenary, which was not my intent.  Meant to also emphasize the ministry benefit to use of our beautiful facility!</a:t>
            </a:r>
          </a:p>
        </p:txBody>
      </p:sp>
      <p:sp>
        <p:nvSpPr>
          <p:cNvPr id="7" name="Freeform 6"/>
          <p:cNvSpPr/>
          <p:nvPr/>
        </p:nvSpPr>
        <p:spPr>
          <a:xfrm>
            <a:off x="4987636" y="2697018"/>
            <a:ext cx="3735625" cy="2872510"/>
          </a:xfrm>
          <a:custGeom>
            <a:avLst/>
            <a:gdLst>
              <a:gd name="connsiteX0" fmla="*/ 0 w 834434"/>
              <a:gd name="connsiteY0" fmla="*/ 2706255 h 2706255"/>
              <a:gd name="connsiteX1" fmla="*/ 831273 w 834434"/>
              <a:gd name="connsiteY1" fmla="*/ 1403927 h 2706255"/>
              <a:gd name="connsiteX2" fmla="*/ 230909 w 834434"/>
              <a:gd name="connsiteY2" fmla="*/ 0 h 2706255"/>
              <a:gd name="connsiteX0" fmla="*/ 0 w 3784964"/>
              <a:gd name="connsiteY0" fmla="*/ 2946401 h 2946401"/>
              <a:gd name="connsiteX1" fmla="*/ 3620654 w 3784964"/>
              <a:gd name="connsiteY1" fmla="*/ 1403927 h 2946401"/>
              <a:gd name="connsiteX2" fmla="*/ 3020290 w 3784964"/>
              <a:gd name="connsiteY2" fmla="*/ 0 h 2946401"/>
              <a:gd name="connsiteX0" fmla="*/ 0 w 3784964"/>
              <a:gd name="connsiteY0" fmla="*/ 2946401 h 2946401"/>
              <a:gd name="connsiteX1" fmla="*/ 3620654 w 3784964"/>
              <a:gd name="connsiteY1" fmla="*/ 1403927 h 2946401"/>
              <a:gd name="connsiteX2" fmla="*/ 3020290 w 3784964"/>
              <a:gd name="connsiteY2" fmla="*/ 0 h 2946401"/>
              <a:gd name="connsiteX0" fmla="*/ 0 w 3735625"/>
              <a:gd name="connsiteY0" fmla="*/ 2872510 h 2872510"/>
              <a:gd name="connsiteX1" fmla="*/ 3574472 w 3735625"/>
              <a:gd name="connsiteY1" fmla="*/ 1403927 h 2872510"/>
              <a:gd name="connsiteX2" fmla="*/ 2974108 w 3735625"/>
              <a:gd name="connsiteY2" fmla="*/ 0 h 287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5625" h="2872510">
                <a:moveTo>
                  <a:pt x="0" y="2872510"/>
                </a:moveTo>
                <a:cubicBezTo>
                  <a:pt x="1024466" y="2576176"/>
                  <a:pt x="3078787" y="1882679"/>
                  <a:pt x="3574472" y="1403927"/>
                </a:cubicBezTo>
                <a:cubicBezTo>
                  <a:pt x="4070157" y="925175"/>
                  <a:pt x="3293532" y="476442"/>
                  <a:pt x="2974108" y="0"/>
                </a:cubicBezTo>
              </a:path>
            </a:pathLst>
          </a:custGeom>
          <a:noFill/>
          <a:ln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4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1920</Words>
  <Application>Microsoft Office PowerPoint</Application>
  <PresentationFormat>On-screen Show (4:3)</PresentationFormat>
  <Paragraphs>1652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 Unicode MS</vt:lpstr>
      <vt:lpstr>Arial</vt:lpstr>
      <vt:lpstr>Calibri</vt:lpstr>
      <vt:lpstr>Times New Roman</vt:lpstr>
      <vt:lpstr>Office Theme</vt:lpstr>
      <vt:lpstr>Voters’ Meeting</vt:lpstr>
      <vt:lpstr>Electronic Meeting Groundrules</vt:lpstr>
      <vt:lpstr>Agenda</vt:lpstr>
      <vt:lpstr>Opening Devotion</vt:lpstr>
      <vt:lpstr>Establish Quorum</vt:lpstr>
      <vt:lpstr>Approval of Minutes</vt:lpstr>
      <vt:lpstr>New/Lapsed Members</vt:lpstr>
      <vt:lpstr>Reports</vt:lpstr>
      <vt:lpstr>Looking Back @ “Looking Ahead”</vt:lpstr>
      <vt:lpstr>Building Use Committee Charter</vt:lpstr>
      <vt:lpstr>Project Nehemiah</vt:lpstr>
      <vt:lpstr>PowerPoint Presentation</vt:lpstr>
      <vt:lpstr>PowerPoint Presentation</vt:lpstr>
      <vt:lpstr>Looking Ahead</vt:lpstr>
      <vt:lpstr>Old Business</vt:lpstr>
      <vt:lpstr>New Business</vt:lpstr>
      <vt:lpstr>New Laptop to Support Streaming Services</vt:lpstr>
      <vt:lpstr>Proposal</vt:lpstr>
      <vt:lpstr>Motion</vt:lpstr>
      <vt:lpstr>Closing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Voters’ Meeting</dc:title>
  <dc:creator>Wayno</dc:creator>
  <cp:lastModifiedBy>Wayne Floyd</cp:lastModifiedBy>
  <cp:revision>148</cp:revision>
  <cp:lastPrinted>2019-03-23T14:09:05Z</cp:lastPrinted>
  <dcterms:created xsi:type="dcterms:W3CDTF">2017-10-14T23:26:29Z</dcterms:created>
  <dcterms:modified xsi:type="dcterms:W3CDTF">2020-10-24T18:57:30Z</dcterms:modified>
</cp:coreProperties>
</file>